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5" r:id="rId15"/>
    <p:sldId id="274" r:id="rId16"/>
    <p:sldId id="276" r:id="rId17"/>
    <p:sldId id="268" r:id="rId18"/>
    <p:sldId id="278" r:id="rId19"/>
    <p:sldId id="279" r:id="rId20"/>
    <p:sldId id="283" r:id="rId21"/>
    <p:sldId id="280" r:id="rId22"/>
    <p:sldId id="281" r:id="rId23"/>
    <p:sldId id="272" r:id="rId24"/>
    <p:sldId id="284" r:id="rId25"/>
  </p:sldIdLst>
  <p:sldSz cx="9144000" cy="5143500" type="screen16x9"/>
  <p:notesSz cx="6858000" cy="9144000"/>
  <p:embeddedFontLst>
    <p:embeddedFont>
      <p:font typeface="Bangers" panose="020B0604020202020204" charset="0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Playfair Display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C0C"/>
    <a:srgbClr val="E0A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5C2CAB-8602-4043-9906-6B9542D7F61C}">
  <a:tblStyle styleId="{0D5C2CAB-8602-4043-9906-6B9542D7F6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523157-4C2B-4D48-A6C8-ECE56A267E0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147c712c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147c712c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147c712c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147c712c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147c712c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147c712c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147c712c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147c712c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32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147c712c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147c712c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8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147c712c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147c712c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49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147c712c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147c712c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742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4ffddb0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4ffddb0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147c712c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147c712c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a623fcaa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a623fcaa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0d07a4e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0d07a4e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147c712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147c712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147c712c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147c712c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147c712c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147c712c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147c712c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147c712c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47c71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147c71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147c712c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147c712c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147c712c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147c712c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bli.eboardsolutions.com/Policy/ViewPolicy.aspx?S=4138&amp;revid=QoZtwuFM1HVwQu6DDWfNxw==&amp;ptid=amIgTZiB9plushNjl6WXhfiOQ==&amp;secid=qo79RxbUbdO3GjATNVIJ7Q=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latimore@rockdale.k12.ga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robbins23@rockdale.k12.ga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80500"/>
            <a:ext cx="8520600" cy="16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0000"/>
                </a:solidFill>
                <a:latin typeface="Bangers"/>
                <a:ea typeface="Bangers"/>
                <a:cs typeface="Bangers"/>
                <a:sym typeface="Bangers"/>
              </a:rPr>
              <a:t>Senior Class Meeting Presentation</a:t>
            </a:r>
            <a:r>
              <a:rPr lang="en">
                <a:solidFill>
                  <a:srgbClr val="800000"/>
                </a:solidFill>
              </a:rPr>
              <a:t> </a:t>
            </a:r>
            <a:endParaRPr>
              <a:solidFill>
                <a:srgbClr val="80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06050" y="2367300"/>
            <a:ext cx="4627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Wednesday, August 10th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525" y="2106000"/>
            <a:ext cx="2215475" cy="29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92275" y="206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Graduation Requirements Continued . . 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0" name="Google Shape;120;p22"/>
          <p:cNvGraphicFramePr/>
          <p:nvPr/>
        </p:nvGraphicFramePr>
        <p:xfrm>
          <a:off x="648050" y="1091365"/>
          <a:ext cx="8112500" cy="3748980"/>
        </p:xfrm>
        <a:graphic>
          <a:graphicData uri="http://schemas.openxmlformats.org/drawingml/2006/table">
            <a:tbl>
              <a:tblPr>
                <a:noFill/>
                <a:tableStyleId>{0D5C2CAB-8602-4043-9906-6B9542D7F61C}</a:tableStyleId>
              </a:tblPr>
              <a:tblGrid>
                <a:gridCol w="20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World Languages</a:t>
                      </a:r>
                      <a:endParaRPr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CTAE (Career, Technical, Agricultural Education)</a:t>
                      </a:r>
                      <a:endParaRPr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Electives</a:t>
                      </a:r>
                      <a:endParaRPr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Electives Continued...</a:t>
                      </a:r>
                      <a:endParaRPr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Units Required</a:t>
                      </a:r>
                      <a:br>
                        <a:rPr lang="en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br>
                        <a:rPr lang="en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115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</a:t>
                      </a:r>
                      <a:r>
                        <a:rPr lang="en" sz="115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 3 in the same career pathway is required for certification and pathway completion. Failure to complete three units in the same pathway may adversely affect post-secondary choices for students planning to enter technical college or the workforce.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units, should include:</a:t>
                      </a:r>
                      <a:endParaRPr sz="115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units CTAE (same pathway)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units foreign language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additional electives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5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units CTAE (same pathway)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additional units of CTAE or other electives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1" name="Google Shape;121;p22"/>
          <p:cNvGraphicFramePr/>
          <p:nvPr/>
        </p:nvGraphicFramePr>
        <p:xfrm>
          <a:off x="648050" y="2127650"/>
          <a:ext cx="1984875" cy="2521619"/>
        </p:xfrm>
        <a:graphic>
          <a:graphicData uri="http://schemas.openxmlformats.org/drawingml/2006/table">
            <a:tbl>
              <a:tblPr>
                <a:noFill/>
                <a:tableStyleId>{9D523157-4C2B-4D48-A6C8-ECE56A267E09}</a:tableStyleId>
              </a:tblPr>
              <a:tblGrid>
                <a:gridCol w="198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6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 units required</a:t>
                      </a:r>
                      <a:endParaRPr sz="115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 </a:t>
                      </a:r>
                      <a:r>
                        <a:rPr lang="en" sz="11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 The Board of Regents of the University System of Georgia requires 2 units in the same foreign language (may include American Sign Language) for admission to its two and four-year institutions</a:t>
                      </a:r>
                      <a:endParaRPr sz="11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A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Credits Required to Graduate: 24</a:t>
            </a:r>
            <a:endParaRPr b="1">
              <a:solidFill>
                <a:srgbClr val="8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</a:t>
            </a: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4th Science unit may be used to meet both the science and elective requirement.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unit = 2 semesters of credit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Promotion requirements to:</a:t>
            </a:r>
            <a:endParaRPr sz="11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10 = 5 units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11 = 11 units</a:t>
            </a:r>
            <a:r>
              <a:rPr lang="en" sz="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sz="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12 = 16 units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Calculated for core courses (English, math, science, social studies, foreign language, fine arts) only.  To be classified as an 11</a:t>
            </a:r>
            <a:r>
              <a:rPr lang="en" sz="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 </a:t>
            </a:r>
            <a:r>
              <a:rPr lang="en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grader (junior), students must earn 11 Carnegie units and pass all required courses in English, math, science, and social studies.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rgbClr val="8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Complete Guide</a:t>
            </a:r>
            <a:endParaRPr>
              <a:solidFill>
                <a:srgbClr val="8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00000"/>
                </a:solidFill>
                <a:latin typeface="Bangers"/>
                <a:ea typeface="Bangers"/>
                <a:cs typeface="Bangers"/>
                <a:sym typeface="Bangers"/>
              </a:rPr>
              <a:t>Senior Pictures</a:t>
            </a:r>
            <a:r>
              <a:rPr lang="en">
                <a:solidFill>
                  <a:srgbClr val="800000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>
              <a:solidFill>
                <a:srgbClr val="8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277" y="3378148"/>
            <a:ext cx="1846050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764">
            <a:off x="413325" y="532725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75137">
            <a:off x="6474955" y="223787"/>
            <a:ext cx="2488221" cy="220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Shape, arrow&#10;&#10;Description automatically generated">
            <a:extLst>
              <a:ext uri="{FF2B5EF4-FFF2-40B4-BE49-F238E27FC236}">
                <a16:creationId xmlns:a16="http://schemas.microsoft.com/office/drawing/2014/main" id="{C2799599-56D4-3515-3037-0DBBDECD1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845" y="3245048"/>
            <a:ext cx="2091333" cy="21002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19549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l"/>
            <a:r>
              <a:rPr lang="en" sz="4800" b="1">
                <a:solidFill>
                  <a:srgbClr val="800000"/>
                </a:solidFill>
                <a:latin typeface="Bangers"/>
                <a:ea typeface="Bangers"/>
                <a:cs typeface="Bangers"/>
                <a:sym typeface="Bangers"/>
              </a:rPr>
              <a:t>Senior Pictures</a:t>
            </a:r>
            <a:r>
              <a:rPr lang="en" sz="4800">
                <a:solidFill>
                  <a:srgbClr val="800000"/>
                </a:solidFill>
                <a:latin typeface="Bangers"/>
                <a:ea typeface="Bangers"/>
                <a:cs typeface="Bangers"/>
                <a:sym typeface="Bangers"/>
              </a:rPr>
              <a:t> </a:t>
            </a:r>
            <a:endParaRPr lang="en-US" sz="4800">
              <a:solidFill>
                <a:srgbClr val="800000"/>
              </a:solidFill>
              <a:latin typeface="Bangers"/>
              <a:ea typeface="Bangers"/>
              <a:cs typeface="Banger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B5343-8C9B-C833-EC5E-5BE7702BB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842571" cy="3416400"/>
          </a:xfrm>
        </p:spPr>
        <p:txBody>
          <a:bodyPr/>
          <a:lstStyle/>
          <a:p>
            <a:r>
              <a:rPr lang="en-US" sz="2400"/>
              <a:t>Most important date for yearbook:  </a:t>
            </a:r>
          </a:p>
          <a:p>
            <a:pPr lvl="1">
              <a:lnSpc>
                <a:spcPct val="114999"/>
              </a:lnSpc>
            </a:pPr>
            <a:r>
              <a:rPr lang="en-US" sz="2400" b="1"/>
              <a:t>12/02/2022 (Last day to be included in the yearbook)</a:t>
            </a:r>
            <a:endParaRPr lang="en-US" sz="2400"/>
          </a:p>
          <a:p>
            <a:pPr>
              <a:lnSpc>
                <a:spcPct val="114999"/>
              </a:lnSpc>
            </a:pPr>
            <a:endParaRPr lang="en-US" sz="2400" b="1"/>
          </a:p>
          <a:p>
            <a:pPr>
              <a:lnSpc>
                <a:spcPct val="114999"/>
              </a:lnSpc>
            </a:pPr>
            <a:r>
              <a:rPr lang="en-US" sz="2400"/>
              <a:t>Cady.com/schedule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sz="2400"/>
          </a:p>
          <a:p>
            <a:pPr>
              <a:lnSpc>
                <a:spcPct val="114999"/>
              </a:lnSpc>
            </a:pPr>
            <a:r>
              <a:rPr lang="en-US" sz="2400"/>
              <a:t>Create an account</a:t>
            </a:r>
          </a:p>
          <a:p>
            <a:pPr marL="596900" lvl="1" indent="0">
              <a:lnSpc>
                <a:spcPct val="114999"/>
              </a:lnSpc>
              <a:buNone/>
            </a:pPr>
            <a:endParaRPr lang="en-US" sz="2400"/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 sz="2400" b="1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899" y="3817707"/>
            <a:ext cx="1954762" cy="175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75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35643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00000"/>
                </a:solidFill>
                <a:latin typeface="Bangers"/>
                <a:ea typeface="Bangers"/>
                <a:cs typeface="Bangers"/>
                <a:sym typeface="Bangers"/>
              </a:rPr>
              <a:t>Senior Pictures</a:t>
            </a:r>
            <a:r>
              <a:rPr lang="en">
                <a:solidFill>
                  <a:srgbClr val="800000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>
              <a:solidFill>
                <a:srgbClr val="8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E6D167-829C-DD6B-5A2B-ACBE3E2E5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76438"/>
              </p:ext>
            </p:extLst>
          </p:nvPr>
        </p:nvGraphicFramePr>
        <p:xfrm>
          <a:off x="764683" y="941767"/>
          <a:ext cx="7523173" cy="3720051"/>
        </p:xfrm>
        <a:graphic>
          <a:graphicData uri="http://schemas.openxmlformats.org/drawingml/2006/table">
            <a:tbl>
              <a:tblPr firstRow="1" firstCol="1" bandRow="1">
                <a:tableStyleId>{0D5C2CAB-8602-4043-9906-6B9542D7F61C}</a:tableStyleId>
              </a:tblPr>
              <a:tblGrid>
                <a:gridCol w="2901774">
                  <a:extLst>
                    <a:ext uri="{9D8B030D-6E8A-4147-A177-3AD203B41FA5}">
                      <a16:colId xmlns:a16="http://schemas.microsoft.com/office/drawing/2014/main" val="1093424940"/>
                    </a:ext>
                  </a:extLst>
                </a:gridCol>
                <a:gridCol w="1083139">
                  <a:extLst>
                    <a:ext uri="{9D8B030D-6E8A-4147-A177-3AD203B41FA5}">
                      <a16:colId xmlns:a16="http://schemas.microsoft.com/office/drawing/2014/main" val="630639083"/>
                    </a:ext>
                  </a:extLst>
                </a:gridCol>
                <a:gridCol w="1371977">
                  <a:extLst>
                    <a:ext uri="{9D8B030D-6E8A-4147-A177-3AD203B41FA5}">
                      <a16:colId xmlns:a16="http://schemas.microsoft.com/office/drawing/2014/main" val="1617741552"/>
                    </a:ext>
                  </a:extLst>
                </a:gridCol>
                <a:gridCol w="2166283">
                  <a:extLst>
                    <a:ext uri="{9D8B030D-6E8A-4147-A177-3AD203B41FA5}">
                      <a16:colId xmlns:a16="http://schemas.microsoft.com/office/drawing/2014/main" val="1021906095"/>
                    </a:ext>
                  </a:extLst>
                </a:gridCol>
              </a:tblGrid>
              <a:tr h="546673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Event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Date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Time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Location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02108"/>
                  </a:ext>
                </a:extLst>
              </a:tr>
              <a:tr h="826677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Senior Panoramic (23’) 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9/1/22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8:45 - 9:30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Gym or FB Field (TBD)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364457"/>
                  </a:ext>
                </a:extLst>
              </a:tr>
              <a:tr h="1400022"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>
                          <a:solidFill>
                            <a:schemeClr val="bg1"/>
                          </a:solidFill>
                          <a:effectLst/>
                        </a:rPr>
                        <a:t>Senior Full Road Shoot</a:t>
                      </a:r>
                    </a:p>
                    <a:p>
                      <a:pPr marL="342900" lvl="0" indent="-342900"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Formal, Cap &amp; Gown and </a:t>
                      </a:r>
                    </a:p>
                    <a:p>
                      <a:pPr marL="342900" lvl="0" indent="-342900" algn="l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 Casual Scenes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10/19/22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7:30 - 6:00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Media Center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58289"/>
                  </a:ext>
                </a:extLst>
              </a:tr>
              <a:tr h="946679"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>
                          <a:solidFill>
                            <a:schemeClr val="bg1"/>
                          </a:solidFill>
                          <a:effectLst/>
                        </a:rPr>
                        <a:t>Senior Yearbook ONLY </a:t>
                      </a:r>
                    </a:p>
                    <a:p>
                      <a:pPr marL="342900" lvl="0" indent="-342900"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Formal and Cap &amp; Gown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11/10/22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9:30 - 6 :00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Media Center</a:t>
                      </a:r>
                    </a:p>
                  </a:txBody>
                  <a:tcPr marL="68580" marR="68580" marT="0" marB="0" anchor="ctr">
                    <a:solidFill>
                      <a:srgbClr val="82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2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52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400" b="1">
                <a:solidFill>
                  <a:srgbClr val="800000"/>
                </a:solidFill>
                <a:latin typeface="Bangers"/>
                <a:ea typeface="Bangers"/>
                <a:cs typeface="Bangers"/>
              </a:rPr>
              <a:t>Yearbooks / ads : Online Orders only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6EFED-9E46-A728-4C25-75F960315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66" y="1179264"/>
            <a:ext cx="8834522" cy="3633730"/>
          </a:xfrm>
        </p:spPr>
        <p:txBody>
          <a:bodyPr/>
          <a:lstStyle/>
          <a:p>
            <a:r>
              <a:rPr lang="en-US" sz="2400"/>
              <a:t>Yearbook Price $50 through 8/12/2022</a:t>
            </a:r>
          </a:p>
          <a:p>
            <a:pPr lvl="1">
              <a:lnSpc>
                <a:spcPct val="114999"/>
              </a:lnSpc>
            </a:pPr>
            <a:r>
              <a:rPr lang="en-US" sz="2400"/>
              <a:t>Increases to $55 </a:t>
            </a:r>
          </a:p>
          <a:p>
            <a:pPr lvl="1">
              <a:lnSpc>
                <a:spcPct val="114999"/>
              </a:lnSpc>
            </a:pPr>
            <a:endParaRPr lang="en-US" sz="2400"/>
          </a:p>
          <a:p>
            <a:pPr>
              <a:lnSpc>
                <a:spcPct val="114999"/>
              </a:lnSpc>
            </a:pPr>
            <a:r>
              <a:rPr lang="en-US" sz="2400"/>
              <a:t>Yearbook Ads:</a:t>
            </a:r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l="-280751" t="-11330" r="280751" b="72906"/>
          <a:stretch/>
        </p:blipFill>
        <p:spPr>
          <a:xfrm>
            <a:off x="3550800" y="3973974"/>
            <a:ext cx="1399362" cy="5124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0F9AAB-7C53-A640-83F8-7A2DDF4B7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21670"/>
              </p:ext>
            </p:extLst>
          </p:nvPr>
        </p:nvGraphicFramePr>
        <p:xfrm>
          <a:off x="935284" y="3167291"/>
          <a:ext cx="5937250" cy="1340207"/>
        </p:xfrm>
        <a:graphic>
          <a:graphicData uri="http://schemas.openxmlformats.org/drawingml/2006/table">
            <a:tbl>
              <a:tblPr firstRow="1" firstCol="1" bandRow="1">
                <a:tableStyleId>{0D5C2CAB-8602-4043-9906-6B9542D7F61C}</a:tableStyleId>
              </a:tblPr>
              <a:tblGrid>
                <a:gridCol w="1540510">
                  <a:extLst>
                    <a:ext uri="{9D8B030D-6E8A-4147-A177-3AD203B41FA5}">
                      <a16:colId xmlns:a16="http://schemas.microsoft.com/office/drawing/2014/main" val="2068053753"/>
                    </a:ext>
                  </a:extLst>
                </a:gridCol>
                <a:gridCol w="1465580">
                  <a:extLst>
                    <a:ext uri="{9D8B030D-6E8A-4147-A177-3AD203B41FA5}">
                      <a16:colId xmlns:a16="http://schemas.microsoft.com/office/drawing/2014/main" val="2168983641"/>
                    </a:ext>
                  </a:extLst>
                </a:gridCol>
                <a:gridCol w="1465580">
                  <a:extLst>
                    <a:ext uri="{9D8B030D-6E8A-4147-A177-3AD203B41FA5}">
                      <a16:colId xmlns:a16="http://schemas.microsoft.com/office/drawing/2014/main" val="472678867"/>
                    </a:ext>
                  </a:extLst>
                </a:gridCol>
                <a:gridCol w="1465580">
                  <a:extLst>
                    <a:ext uri="{9D8B030D-6E8A-4147-A177-3AD203B41FA5}">
                      <a16:colId xmlns:a16="http://schemas.microsoft.com/office/drawing/2014/main" val="1583822528"/>
                    </a:ext>
                  </a:extLst>
                </a:gridCol>
              </a:tblGrid>
              <a:tr h="398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Page Size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10/7/2022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11/4/2022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820C0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11/18/2022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82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52414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1/2  Page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$100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$125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$150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77472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1/4  Page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$60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$75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$100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75292"/>
                  </a:ext>
                </a:extLst>
              </a:tr>
            </a:tbl>
          </a:graphicData>
        </a:graphic>
      </p:graphicFrame>
      <p:pic>
        <p:nvPicPr>
          <p:cNvPr id="11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7A13569C-00D2-6933-CBDA-AEFA2EDE7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903" y="1717317"/>
            <a:ext cx="1704841" cy="17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l"/>
            <a:r>
              <a:rPr lang="en" sz="4400" b="1">
                <a:solidFill>
                  <a:srgbClr val="800000"/>
                </a:solidFill>
                <a:latin typeface="Bangers"/>
                <a:ea typeface="Bangers"/>
                <a:cs typeface="Bangers"/>
              </a:rPr>
              <a:t>Yearbook Contact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5A652-DDF9-ACF2-67E9-31C7DD682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957" y="1732905"/>
            <a:ext cx="5252335" cy="2068018"/>
          </a:xfrm>
        </p:spPr>
        <p:txBody>
          <a:bodyPr/>
          <a:lstStyle/>
          <a:p>
            <a:pPr marL="114300" indent="0">
              <a:buNone/>
            </a:pPr>
            <a:r>
              <a:rPr lang="en-US" sz="2800" b="1"/>
              <a:t>Mrs. Belser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US" sz="2800" b="1"/>
              <a:t>nbelser@rockdale.k12.ga.us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US" sz="2800" b="1"/>
              <a:t>Location: Media Center</a:t>
            </a:r>
          </a:p>
        </p:txBody>
      </p:sp>
    </p:spTree>
    <p:extLst>
      <p:ext uri="{BB962C8B-B14F-4D97-AF65-F5344CB8AC3E}">
        <p14:creationId xmlns:p14="http://schemas.microsoft.com/office/powerpoint/2010/main" val="314666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Advisement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AF2F-CDE4-630F-9245-7DDA78B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7" y="166475"/>
            <a:ext cx="6853725" cy="1270425"/>
          </a:xfrm>
          <a:solidFill>
            <a:srgbClr val="820C0C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>
                <a:solidFill>
                  <a:srgbClr val="E0AD14"/>
                </a:solidFill>
                <a:latin typeface="Bangers"/>
              </a:rPr>
              <a:t>Who Am I? What are my services?</a:t>
            </a:r>
            <a:r>
              <a:rPr lang="en-US" sz="480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F5E94-2882-FC01-FA7C-407B40D5523D}"/>
              </a:ext>
            </a:extLst>
          </p:cNvPr>
          <p:cNvSpPr txBox="1"/>
          <p:nvPr/>
        </p:nvSpPr>
        <p:spPr>
          <a:xfrm>
            <a:off x="1001713" y="1978025"/>
            <a:ext cx="352901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Playfair Display"/>
              </a:rPr>
              <a:t>I am 2nd year College Adviser Ms. Sanders! I will be assisting ALL senior develop a post-secondary plan. That can range from 4-year university, technical college, trade school, military and more.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89154-0F76-5D99-0C83-DDBFBB92B87D}"/>
              </a:ext>
            </a:extLst>
          </p:cNvPr>
          <p:cNvSpPr txBox="1"/>
          <p:nvPr/>
        </p:nvSpPr>
        <p:spPr>
          <a:xfrm>
            <a:off x="5145088" y="1882775"/>
            <a:ext cx="326707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000">
                <a:latin typeface="Playfair Display"/>
              </a:rPr>
              <a:t>College Advising College</a:t>
            </a:r>
            <a:endParaRPr lang="en-US" sz="2000"/>
          </a:p>
          <a:p>
            <a:pPr marL="285750" indent="-285750">
              <a:buChar char="•"/>
            </a:pPr>
            <a:r>
              <a:rPr lang="en-US" sz="2000">
                <a:latin typeface="Playfair Display"/>
              </a:rPr>
              <a:t> Application Help </a:t>
            </a:r>
            <a:endParaRPr lang="en-US" sz="2000"/>
          </a:p>
          <a:p>
            <a:pPr marL="285750" indent="-285750">
              <a:buChar char="•"/>
            </a:pPr>
            <a:r>
              <a:rPr lang="en-US" sz="2000">
                <a:latin typeface="Playfair Display"/>
              </a:rPr>
              <a:t>SAT/ACT Registration</a:t>
            </a:r>
            <a:endParaRPr lang="en-US" sz="2000"/>
          </a:p>
          <a:p>
            <a:pPr marL="285750" indent="-285750">
              <a:buChar char="•"/>
            </a:pPr>
            <a:r>
              <a:rPr lang="en-US" sz="2000">
                <a:latin typeface="Playfair Display"/>
              </a:rPr>
              <a:t>Scholarship Search</a:t>
            </a:r>
            <a:endParaRPr lang="en-US" sz="2000"/>
          </a:p>
          <a:p>
            <a:pPr marL="285750" indent="-285750">
              <a:buChar char="•"/>
            </a:pPr>
            <a:r>
              <a:rPr lang="en-US" sz="2000">
                <a:latin typeface="Playfair Display"/>
              </a:rPr>
              <a:t>Completing Financial Aid</a:t>
            </a:r>
            <a:endParaRPr lang="en-US" sz="2000"/>
          </a:p>
          <a:p>
            <a:pPr marL="285750" indent="-285750">
              <a:buChar char="•"/>
            </a:pPr>
            <a:r>
              <a:rPr lang="en-US" sz="2000">
                <a:latin typeface="Playfair Display"/>
              </a:rPr>
              <a:t>College Related Events </a:t>
            </a:r>
            <a:endParaRPr lang="en-US" sz="2000"/>
          </a:p>
          <a:p>
            <a:pPr marL="285750" indent="-285750">
              <a:buChar char="•"/>
            </a:pPr>
            <a:r>
              <a:rPr lang="en-US" sz="2000">
                <a:latin typeface="Playfair Display"/>
              </a:rPr>
              <a:t>... &amp; many more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9218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21CC-E87C-523F-2486-6EDFB594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137" y="142663"/>
            <a:ext cx="4496288" cy="1246613"/>
          </a:xfrm>
          <a:solidFill>
            <a:srgbClr val="820C0C"/>
          </a:solidFill>
        </p:spPr>
        <p:txBody>
          <a:bodyPr>
            <a:normAutofit/>
          </a:bodyPr>
          <a:lstStyle/>
          <a:p>
            <a:r>
              <a:rPr lang="en-US" sz="4800">
                <a:solidFill>
                  <a:srgbClr val="E0AD14"/>
                </a:solidFill>
                <a:latin typeface="Bangers"/>
              </a:rPr>
              <a:t>IMPORTANT 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3046D-4DBE-6DEF-829C-E985D02A0FC4}"/>
              </a:ext>
            </a:extLst>
          </p:cNvPr>
          <p:cNvSpPr txBox="1"/>
          <p:nvPr/>
        </p:nvSpPr>
        <p:spPr>
          <a:xfrm>
            <a:off x="1628775" y="2017713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SAT DATE: OCTOBER 1 REGISTRATION DEADLINE: SEPTEMBER 2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27C87-2810-E26B-42A1-818568602505}"/>
              </a:ext>
            </a:extLst>
          </p:cNvPr>
          <p:cNvSpPr txBox="1"/>
          <p:nvPr/>
        </p:nvSpPr>
        <p:spPr>
          <a:xfrm>
            <a:off x="5018087" y="2017713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ACT DATE: OCTOBER 22 REGISTRATION DEADLINE: SEPTEMBER 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8B1B7-1E1C-7D96-8117-82A9E3F9E981}"/>
              </a:ext>
            </a:extLst>
          </p:cNvPr>
          <p:cNvSpPr txBox="1"/>
          <p:nvPr/>
        </p:nvSpPr>
        <p:spPr>
          <a:xfrm>
            <a:off x="3248025" y="315277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FAFSA OPENS </a:t>
            </a:r>
          </a:p>
          <a:p>
            <a:pPr algn="ctr"/>
            <a:r>
              <a:rPr lang="en-US">
                <a:latin typeface="Playfair Display"/>
              </a:rPr>
              <a:t>OCTOBER 1ST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08466-B8CD-8AF8-450D-285886A6D520}"/>
              </a:ext>
            </a:extLst>
          </p:cNvPr>
          <p:cNvSpPr txBox="1"/>
          <p:nvPr/>
        </p:nvSpPr>
        <p:spPr>
          <a:xfrm>
            <a:off x="1382714" y="3994150"/>
            <a:ext cx="659288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FREE APPLICATION FOR FEDERAL STUDENT AID (FAFSA) STUDENTS WILL APPLY FOR FINANCIAL AID FOR MULTIPLE COLLEGES AND FUNDING SOURCES THROUGH FAFSA.GOV</a:t>
            </a:r>
          </a:p>
        </p:txBody>
      </p:sp>
    </p:spTree>
    <p:extLst>
      <p:ext uri="{BB962C8B-B14F-4D97-AF65-F5344CB8AC3E}">
        <p14:creationId xmlns:p14="http://schemas.microsoft.com/office/powerpoint/2010/main" val="27836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4AF37"/>
                </a:solidFill>
                <a:latin typeface="Bangers"/>
                <a:ea typeface="Bangers"/>
                <a:cs typeface="Bangers"/>
                <a:sym typeface="Bangers"/>
              </a:rPr>
              <a:t>Agenda Meeting Items</a:t>
            </a:r>
            <a:endParaRPr>
              <a:solidFill>
                <a:srgbClr val="D4AF37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D4AF37"/>
              </a:buClr>
              <a:buSzPts val="1900"/>
              <a:buFont typeface="Century Gothic"/>
              <a:buChar char="●"/>
            </a:pPr>
            <a:r>
              <a:rPr lang="en" sz="19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 - Dr. Price, Miss Reid, Dr. Wright, Mrs. Belser, Ms. Sanders, Mr. Shrewsbury </a:t>
            </a:r>
            <a:br>
              <a:rPr lang="en" sz="19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9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D4AF37"/>
              </a:buClr>
              <a:buSzPts val="1900"/>
              <a:buFont typeface="Century Gothic"/>
              <a:buChar char="●"/>
            </a:pPr>
            <a:r>
              <a:rPr lang="en" sz="19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 Pictures - Cady Studios</a:t>
            </a:r>
            <a:br>
              <a:rPr lang="en" sz="19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9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D4AF37"/>
              </a:buClr>
              <a:buSzPts val="1900"/>
              <a:buFont typeface="Century Gothic"/>
              <a:buChar char="●"/>
            </a:pPr>
            <a:r>
              <a:rPr lang="en" sz="19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&amp; Career Advisor </a:t>
            </a:r>
            <a:endParaRPr sz="19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832400" y="966325"/>
            <a:ext cx="3999900" cy="3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rgbClr val="D4AF37"/>
              </a:buClr>
              <a:buSzPts val="2100"/>
              <a:buFont typeface="Century Gothic"/>
              <a:buChar char="●"/>
            </a:pPr>
            <a:r>
              <a:rPr lang="en" sz="21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 Dues</a:t>
            </a:r>
            <a:br>
              <a:rPr lang="en" sz="21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1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D4AF37"/>
              </a:buClr>
              <a:buSzPts val="2100"/>
              <a:buFont typeface="Century Gothic"/>
              <a:buChar char="●"/>
            </a:pPr>
            <a:r>
              <a:rPr lang="en" sz="21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 &amp; Gown</a:t>
            </a:r>
            <a:endParaRPr sz="21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rgbClr val="D4AF37"/>
              </a:buClr>
              <a:buSzPts val="2100"/>
              <a:buFont typeface="Century Gothic"/>
              <a:buChar char="●"/>
            </a:pPr>
            <a:r>
              <a:rPr lang="en" sz="2100">
                <a:solidFill>
                  <a:srgbClr val="D4AF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 &amp; A</a:t>
            </a:r>
            <a:endParaRPr sz="2100">
              <a:solidFill>
                <a:srgbClr val="D4AF3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396-6150-B990-0D57-4DA60697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50" y="118850"/>
            <a:ext cx="4774100" cy="1325987"/>
          </a:xfrm>
          <a:solidFill>
            <a:srgbClr val="820C0C"/>
          </a:solidFill>
        </p:spPr>
        <p:txBody>
          <a:bodyPr/>
          <a:lstStyle/>
          <a:p>
            <a:r>
              <a:rPr lang="en-US" sz="5400">
                <a:solidFill>
                  <a:srgbClr val="E0AD14"/>
                </a:solidFill>
                <a:latin typeface="Bangers"/>
              </a:rPr>
              <a:t>PAYING</a:t>
            </a:r>
            <a:r>
              <a:rPr lang="en-US" sz="5400">
                <a:solidFill>
                  <a:srgbClr val="E0AD14"/>
                </a:solidFill>
              </a:rPr>
              <a:t> </a:t>
            </a:r>
            <a:r>
              <a:rPr lang="en-US" sz="5400">
                <a:solidFill>
                  <a:srgbClr val="E0AD14"/>
                </a:solidFill>
                <a:latin typeface="Bangers"/>
              </a:rPr>
              <a:t>FOR </a:t>
            </a:r>
            <a:r>
              <a:rPr lang="en-US" sz="4800">
                <a:solidFill>
                  <a:srgbClr val="E0AD14"/>
                </a:solidFill>
                <a:latin typeface="Bangers"/>
              </a:rPr>
              <a:t>COLLEGE</a:t>
            </a:r>
            <a:r>
              <a:rPr lang="en-US">
                <a:solidFill>
                  <a:srgbClr val="E0AD14"/>
                </a:solidFill>
                <a:latin typeface="Banger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8128E-FB32-F524-EB9C-331137D0F5F2}"/>
              </a:ext>
            </a:extLst>
          </p:cNvPr>
          <p:cNvSpPr txBox="1"/>
          <p:nvPr/>
        </p:nvSpPr>
        <p:spPr>
          <a:xfrm>
            <a:off x="835025" y="2414588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MERIT-BASED SCHOLARSHIPS EX: HOPE NEED-BASED GRANTS EX: PELL GRANT NON-NEED BASED GRANTS STUDENT OR PARENT LOANS WORK-STUDY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95098-3541-A64B-F4FD-FF682507AECC}"/>
              </a:ext>
            </a:extLst>
          </p:cNvPr>
          <p:cNvSpPr txBox="1"/>
          <p:nvPr/>
        </p:nvSpPr>
        <p:spPr>
          <a:xfrm>
            <a:off x="811212" y="206533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TYPES OF AID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E54D8-F84F-6F12-E6D6-C949138A2862}"/>
              </a:ext>
            </a:extLst>
          </p:cNvPr>
          <p:cNvSpPr txBox="1"/>
          <p:nvPr/>
        </p:nvSpPr>
        <p:spPr>
          <a:xfrm>
            <a:off x="5589588" y="2374900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STATE/FEDERAL GOVERNMENT COLLEGE/UNIVERSITIES PRIVATE FOUNDATIONS EMPLOYERS AND PRIVATE COMPANIES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C969D-50F3-FF00-33B9-EB0EF6D5BD8F}"/>
              </a:ext>
            </a:extLst>
          </p:cNvPr>
          <p:cNvSpPr txBox="1"/>
          <p:nvPr/>
        </p:nvSpPr>
        <p:spPr>
          <a:xfrm>
            <a:off x="5502275" y="206533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SOURCES OF AID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72C33-8676-79DC-9BAE-F4FE58968266}"/>
              </a:ext>
            </a:extLst>
          </p:cNvPr>
          <p:cNvSpPr txBox="1"/>
          <p:nvPr/>
        </p:nvSpPr>
        <p:spPr>
          <a:xfrm>
            <a:off x="1390652" y="4113213"/>
            <a:ext cx="659288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Playfair Display"/>
              </a:rPr>
              <a:t>FREE APPLICATION FOR FEDERAL STUDENT AID (FAFSA) STUDENTS WILL APPLY FOR FINANCIAL AID FOR MULTIPLE COLLEGES AND FUNDING SOURCES THROUGH FAFSA.GOV</a:t>
            </a:r>
          </a:p>
        </p:txBody>
      </p:sp>
    </p:spTree>
    <p:extLst>
      <p:ext uri="{BB962C8B-B14F-4D97-AF65-F5344CB8AC3E}">
        <p14:creationId xmlns:p14="http://schemas.microsoft.com/office/powerpoint/2010/main" val="259574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3E6E-77D1-1CE8-F908-A8553018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72850"/>
            <a:ext cx="8520600" cy="841800"/>
          </a:xfrm>
          <a:solidFill>
            <a:srgbClr val="820C0C"/>
          </a:solidFill>
        </p:spPr>
        <p:txBody>
          <a:bodyPr>
            <a:noAutofit/>
          </a:bodyPr>
          <a:lstStyle/>
          <a:p>
            <a:r>
              <a:rPr lang="en-US" sz="4800">
                <a:solidFill>
                  <a:srgbClr val="E0AD14"/>
                </a:solidFill>
                <a:latin typeface="Bangers"/>
              </a:rPr>
              <a:t>HOPE/ZELL MILLER SCHOLARSHIP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732FF-286C-0B75-77A5-49F1DDF71FE5}"/>
              </a:ext>
            </a:extLst>
          </p:cNvPr>
          <p:cNvSpPr txBox="1"/>
          <p:nvPr/>
        </p:nvSpPr>
        <p:spPr>
          <a:xfrm>
            <a:off x="612775" y="2128838"/>
            <a:ext cx="27511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Playfair Display"/>
              </a:rPr>
              <a:t>MINIMUM 3.0 GPA FOUR RIGOR COURSE Be active in the class Come on time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B2427-6048-5434-F15B-1579D85EBE40}"/>
              </a:ext>
            </a:extLst>
          </p:cNvPr>
          <p:cNvSpPr txBox="1"/>
          <p:nvPr/>
        </p:nvSpPr>
        <p:spPr>
          <a:xfrm>
            <a:off x="374650" y="424815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*COVERS A PORTION OF TUTION*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33503-DC42-738C-323C-427A58336885}"/>
              </a:ext>
            </a:extLst>
          </p:cNvPr>
          <p:cNvSpPr txBox="1"/>
          <p:nvPr/>
        </p:nvSpPr>
        <p:spPr>
          <a:xfrm>
            <a:off x="5121275" y="150971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layfair Display"/>
              </a:rPr>
              <a:t>ZELL MILLER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41AC0-C0A2-EB89-A4A1-AE90B790E321}"/>
              </a:ext>
            </a:extLst>
          </p:cNvPr>
          <p:cNvSpPr txBox="1"/>
          <p:nvPr/>
        </p:nvSpPr>
        <p:spPr>
          <a:xfrm>
            <a:off x="5121275" y="1866900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RIGOR COURSES 3.7 HOPE GPA 1200 ON SAT 26 ON ACT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21DA2-9A61-84C9-E9CB-96C3F9A1FE5D}"/>
              </a:ext>
            </a:extLst>
          </p:cNvPr>
          <p:cNvSpPr txBox="1"/>
          <p:nvPr/>
        </p:nvSpPr>
        <p:spPr>
          <a:xfrm>
            <a:off x="4518025" y="3803650"/>
            <a:ext cx="38782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*DESIGNATED FOR VALEDICTORIAN OR SALUTATORIAN*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CB509-5F6B-4BBA-912F-B8561BDE7541}"/>
              </a:ext>
            </a:extLst>
          </p:cNvPr>
          <p:cNvSpPr txBox="1"/>
          <p:nvPr/>
        </p:nvSpPr>
        <p:spPr>
          <a:xfrm>
            <a:off x="4906963" y="4446588"/>
            <a:ext cx="31003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*COVERS FULL STANDARD TUTION*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B10AE-E088-30B6-9B77-555957827697}"/>
              </a:ext>
            </a:extLst>
          </p:cNvPr>
          <p:cNvSpPr txBox="1"/>
          <p:nvPr/>
        </p:nvSpPr>
        <p:spPr>
          <a:xfrm>
            <a:off x="350837" y="1557338"/>
            <a:ext cx="34575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HOPE  REQUIREMENTS</a:t>
            </a:r>
          </a:p>
        </p:txBody>
      </p:sp>
    </p:spTree>
    <p:extLst>
      <p:ext uri="{BB962C8B-B14F-4D97-AF65-F5344CB8AC3E}">
        <p14:creationId xmlns:p14="http://schemas.microsoft.com/office/powerpoint/2010/main" val="27712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0879-9E32-AD7F-8ABD-902CEAC9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262" y="95038"/>
            <a:ext cx="5178913" cy="1595862"/>
          </a:xfrm>
          <a:solidFill>
            <a:srgbClr val="820C0C"/>
          </a:solidFill>
        </p:spPr>
        <p:txBody>
          <a:bodyPr>
            <a:noAutofit/>
          </a:bodyPr>
          <a:lstStyle/>
          <a:p>
            <a:r>
              <a:rPr lang="en-US" sz="4800">
                <a:solidFill>
                  <a:srgbClr val="E0AD14"/>
                </a:solidFill>
              </a:rPr>
              <a:t>STAY CONNECTED </a:t>
            </a: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F5FD6100-2A35-64DA-48BD-53BDCE16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95" y="1901537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98613-592B-2433-C9FE-5C64070E0694}"/>
              </a:ext>
            </a:extLst>
          </p:cNvPr>
          <p:cNvSpPr txBox="1"/>
          <p:nvPr/>
        </p:nvSpPr>
        <p:spPr>
          <a:xfrm>
            <a:off x="1624445" y="2265219"/>
            <a:ext cx="39554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EMAIL: TSANDERS@ROCKDALE.K12.GA.US</a:t>
            </a:r>
          </a:p>
        </p:txBody>
      </p:sp>
      <p:sp>
        <p:nvSpPr>
          <p:cNvPr id="6" name="Google Shape;178;p30">
            <a:extLst>
              <a:ext uri="{FF2B5EF4-FFF2-40B4-BE49-F238E27FC236}">
                <a16:creationId xmlns:a16="http://schemas.microsoft.com/office/drawing/2014/main" id="{B293C693-F4E4-95F0-9A1B-B4DDA401B86E}"/>
              </a:ext>
            </a:extLst>
          </p:cNvPr>
          <p:cNvSpPr/>
          <p:nvPr/>
        </p:nvSpPr>
        <p:spPr>
          <a:xfrm>
            <a:off x="2336221" y="3356242"/>
            <a:ext cx="2143836" cy="1517913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  <a:latin typeface="Century Gothic"/>
              </a:rPr>
              <a:t>Send a text to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  <a:latin typeface="Century Gothic"/>
              </a:rPr>
              <a:t>81010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  <a:latin typeface="Century Gothic"/>
              </a:rPr>
              <a:t>Text this message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  <a:latin typeface="Century Gothic"/>
              </a:rPr>
              <a:t>@</a:t>
            </a:r>
            <a:r>
              <a:rPr lang="en-US" b="1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AD14"/>
                </a:solidFill>
              </a:rPr>
              <a:t>@7ffcc3</a:t>
            </a:r>
            <a:endParaRPr b="0" i="0">
              <a:ln w="9525" cap="flat" cmpd="sng">
                <a:solidFill>
                  <a:srgbClr val="D4AF37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E0AD14"/>
              </a:solidFill>
              <a:latin typeface="Century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B757A-6B68-2797-3FE5-F450E1F84449}"/>
              </a:ext>
            </a:extLst>
          </p:cNvPr>
          <p:cNvSpPr txBox="1"/>
          <p:nvPr/>
        </p:nvSpPr>
        <p:spPr>
          <a:xfrm>
            <a:off x="1624445" y="2784763"/>
            <a:ext cx="34099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Playfair Display"/>
              </a:rPr>
              <a:t>REMIND</a:t>
            </a:r>
          </a:p>
        </p:txBody>
      </p:sp>
    </p:spTree>
    <p:extLst>
      <p:ext uri="{BB962C8B-B14F-4D97-AF65-F5344CB8AC3E}">
        <p14:creationId xmlns:p14="http://schemas.microsoft.com/office/powerpoint/2010/main" val="394161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38975" y="1851450"/>
            <a:ext cx="40452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4AF37"/>
                </a:solidFill>
                <a:latin typeface="Bangers"/>
                <a:ea typeface="Bangers"/>
                <a:cs typeface="Bangers"/>
                <a:sym typeface="Bangers"/>
              </a:rPr>
              <a:t>Cap &amp; Gown</a:t>
            </a:r>
            <a:endParaRPr>
              <a:solidFill>
                <a:srgbClr val="D4AF37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subTitle" idx="1"/>
          </p:nvPr>
        </p:nvSpPr>
        <p:spPr>
          <a:xfrm>
            <a:off x="265500" y="2571750"/>
            <a:ext cx="4045200" cy="24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lt1"/>
              </a:solidFill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550" y="145375"/>
            <a:ext cx="3140975" cy="48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688862" y="266351"/>
            <a:ext cx="7766277" cy="565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Stay Connected with US!</a:t>
            </a: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62" y="991662"/>
            <a:ext cx="1211250" cy="12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/>
          <p:nvPr/>
        </p:nvSpPr>
        <p:spPr>
          <a:xfrm>
            <a:off x="1413325" y="1249112"/>
            <a:ext cx="4721429" cy="6503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@seminoleseniors_</a:t>
            </a: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62" y="2140050"/>
            <a:ext cx="1250825" cy="1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/>
          <p:nvPr/>
        </p:nvSpPr>
        <p:spPr>
          <a:xfrm>
            <a:off x="1437675" y="2409512"/>
            <a:ext cx="4846596" cy="7118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@shscollegebound</a:t>
            </a: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83" y="3427645"/>
            <a:ext cx="2949617" cy="12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/>
          <p:nvPr/>
        </p:nvSpPr>
        <p:spPr>
          <a:xfrm>
            <a:off x="3600448" y="3390878"/>
            <a:ext cx="2143836" cy="1517913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4AF37"/>
                </a:solidFill>
                <a:latin typeface="Century Gothic"/>
              </a:rPr>
              <a:t>Send a text to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4AF37"/>
                </a:solidFill>
                <a:latin typeface="Century Gothic"/>
              </a:rPr>
              <a:t>81010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4AF37"/>
                </a:solidFill>
                <a:latin typeface="Century Gothic"/>
              </a:rPr>
              <a:t>Text this message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4AF37"/>
                </a:solidFill>
                <a:latin typeface="Century Gothic"/>
              </a:rPr>
              <a:t>@</a:t>
            </a:r>
            <a:r>
              <a:rPr lang="en-US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4AF37"/>
                </a:solidFill>
                <a:latin typeface="Century Gothic"/>
              </a:rPr>
              <a:t>nole23</a:t>
            </a:r>
            <a:endParaRPr b="0" i="0">
              <a:ln w="9525" cap="flat" cmpd="sng">
                <a:solidFill>
                  <a:srgbClr val="D4AF37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4AF37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987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2825" y="174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Representatives</a:t>
            </a:r>
            <a:r>
              <a:rPr lang="en">
                <a:solidFill>
                  <a:srgbClr val="800000"/>
                </a:solidFill>
              </a:rPr>
              <a:t> </a:t>
            </a:r>
            <a:endParaRPr>
              <a:solidFill>
                <a:srgbClr val="800000"/>
              </a:solidFill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73499" y="1097277"/>
            <a:ext cx="3835349" cy="10506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Miss Reid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SHS Senior  Advisor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treid@rockdale.k12.ga.us</a:t>
            </a: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25" y="2422823"/>
            <a:ext cx="24003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800" y="964475"/>
            <a:ext cx="3373233" cy="28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4205212" y="3790877"/>
            <a:ext cx="4768212" cy="11164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Mrs. Belser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SHS Media Specialist/Yearbook 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Century Gothic"/>
              </a:rPr>
              <a:t>nbelser@rockdale.k12.ga.us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52825" y="174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Representatives 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255850" y="1085149"/>
            <a:ext cx="3864236" cy="10113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Ms. Sanders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SHS College &amp; Career Advisor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tsanders@rockdale.k12.ga.us</a:t>
            </a: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50" y="1945050"/>
            <a:ext cx="3373233" cy="28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4650250" y="4127073"/>
            <a:ext cx="4140980" cy="8452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Dr. Wright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Graduation Specialist </a:t>
            </a:r>
            <a:b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jlesterwright23@rockdale.k12.ga.us</a:t>
            </a: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200" y="1158550"/>
            <a:ext cx="3373233" cy="28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52825" y="174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Representatives </a:t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5444425" y="966950"/>
            <a:ext cx="3529010" cy="1041070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Ms. Mitchell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Counselor 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Serving last names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lang="en-US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</a:rPr>
              <a:t>P-Z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lang="en-US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</a:rPr>
              <a:t>mmitchell4@rockdale.k12.ga.us</a:t>
            </a:r>
            <a:endParaRPr b="0" i="0" dirty="0">
              <a:ln w="9525" cap="flat" cmpd="sng">
                <a:solidFill>
                  <a:srgbClr val="D4AF37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800000"/>
              </a:solidFill>
              <a:latin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210575" y="3675323"/>
            <a:ext cx="3654681" cy="1355323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Mrs. </a:t>
            </a:r>
            <a:r>
              <a:rPr lang="en-US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</a:rPr>
              <a:t>Latimore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Head Counselor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Serving last names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lang="en-US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</a:rPr>
              <a:t>H-O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lang="en-US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hlinkClick r:id="rId3"/>
              </a:rPr>
              <a:t>klatimore</a:t>
            </a:r>
            <a: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  <a:hlinkClick r:id="rId3"/>
              </a:rPr>
              <a:t>@rockdale.k12.ga.us</a:t>
            </a:r>
            <a:endParaRPr lang="en-US" dirty="0"/>
          </a:p>
          <a:p>
            <a:pPr algn="ctr"/>
            <a:endParaRPr lang="en-US">
              <a:ln w="9525" cap="flat" cmpd="sng">
                <a:solidFill>
                  <a:srgbClr val="D4AF37"/>
                </a:solidFill>
                <a:prstDash val="solid"/>
                <a:round/>
                <a:headEnd type="none" w="sm" len="sm"/>
                <a:tailEnd type="none" w="sm" len="sm"/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52825" y="1746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Representatives 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210550" y="3624648"/>
            <a:ext cx="3661990" cy="1355323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Ms. Robbins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Counselor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Arial"/>
              </a:rPr>
              <a:t>Serving last names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lang="en-US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</a:rPr>
              <a:t>A-G</a:t>
            </a:r>
            <a:br>
              <a:rPr lang="en-US" b="0" i="0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Arial"/>
              </a:rPr>
            </a:br>
            <a:r>
              <a:rPr lang="en-US" dirty="0">
                <a:ln w="9525" cap="flat" cmpd="sng">
                  <a:solidFill>
                    <a:srgbClr val="D4AF37"/>
                  </a:solidFill>
                  <a:prstDash val="solid"/>
                  <a:round/>
                  <a:headEnd type="none" w="sm" len="sm"/>
                  <a:tailEnd type="none" w="sm" len="sm"/>
                </a:ln>
                <a:hlinkClick r:id="rId3"/>
              </a:rPr>
              <a:t>srobbins23@rockdale.k12.ga.us</a:t>
            </a:r>
            <a:endParaRPr lang="en-US" dirty="0">
              <a:ln w="9525" cap="flat" cmpd="sng">
                <a:solidFill>
                  <a:srgbClr val="D4AF37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800000"/>
              </a:solidFill>
            </a:endParaRPr>
          </a:p>
          <a:p>
            <a:pPr algn="ctr"/>
            <a:endParaRPr lang="en-US">
              <a:ln w="9525" cap="flat" cmpd="sng">
                <a:solidFill>
                  <a:srgbClr val="D4AF37"/>
                </a:solidFill>
                <a:prstDash val="solid"/>
                <a:round/>
                <a:headEnd type="none" w="sm" len="sm"/>
                <a:tailEnd type="none" w="sm" len="sm"/>
              </a:ln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75" y="903975"/>
            <a:ext cx="3373233" cy="28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ngers"/>
                <a:ea typeface="Bangers"/>
                <a:cs typeface="Bangers"/>
                <a:sym typeface="Bangers"/>
              </a:rPr>
              <a:t>Graduation Requirements</a:t>
            </a: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8874">
            <a:off x="6183358" y="1259481"/>
            <a:ext cx="2385209" cy="1884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92275" y="206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Graduation Requirements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8" name="Google Shape;108;p20"/>
          <p:cNvGraphicFramePr/>
          <p:nvPr/>
        </p:nvGraphicFramePr>
        <p:xfrm>
          <a:off x="311788" y="1065025"/>
          <a:ext cx="8681575" cy="3674000"/>
        </p:xfrm>
        <a:graphic>
          <a:graphicData uri="http://schemas.openxmlformats.org/drawingml/2006/table">
            <a:tbl>
              <a:tblPr>
                <a:noFill/>
                <a:tableStyleId>{0D5C2CAB-8602-4043-9906-6B9542D7F61C}</a:tableStyleId>
              </a:tblPr>
              <a:tblGrid>
                <a:gridCol w="217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English/Language Arts</a:t>
                      </a:r>
                      <a:endParaRPr sz="10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Social Studies</a:t>
                      </a:r>
                      <a:endParaRPr sz="10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Mathematics </a:t>
                      </a:r>
                      <a:endParaRPr sz="10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Mathematics Cont. </a:t>
                      </a:r>
                      <a:endParaRPr sz="10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units, must include: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9th grade Literature/Composition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American Literature/Composition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units, must include: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Government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World History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U.S. History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Economics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units, must include: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Coordinate Algebra or Accelerated Coordinate Algebra/Analytic Geometry A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Analytic Geometry or Accelerated Analytic Geometry B/Advanced Algebra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Advanced Algebra (if not passed in Accelerated Analytic Geometry B/Advanced Algebra), the following are located in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“Mathematics Cont.”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Foundations of Algebra (Select students only-Grade 9)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Advanced Mathematical Decision Making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Statistical Reasoning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College Readiness Math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Pre-Calculus or Accelerated Pre-Calculus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Calculus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 Calculus AB/BC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 Statistics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292100" algn="l" rtl="0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Dual-enrollment courses that match or exceed these course levels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92275" y="206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Graduation Requirements Continued . . 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4" name="Google Shape;114;p21"/>
          <p:cNvGraphicFramePr/>
          <p:nvPr/>
        </p:nvGraphicFramePr>
        <p:xfrm>
          <a:off x="493188" y="973625"/>
          <a:ext cx="8318775" cy="3869050"/>
        </p:xfrm>
        <a:graphic>
          <a:graphicData uri="http://schemas.openxmlformats.org/drawingml/2006/table">
            <a:tbl>
              <a:tblPr>
                <a:noFill/>
                <a:tableStyleId>{0D5C2CAB-8602-4043-9906-6B9542D7F61C}</a:tableStyleId>
              </a:tblPr>
              <a:tblGrid>
                <a:gridCol w="20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Science</a:t>
                      </a:r>
                      <a:endParaRPr sz="1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Health/Safety</a:t>
                      </a:r>
                      <a:endParaRPr sz="1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Physical Education (PE)</a:t>
                      </a:r>
                      <a:endParaRPr sz="1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Fine Arts/ Computer Tech. / ROTC</a:t>
                      </a:r>
                      <a:endParaRPr sz="1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A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units, must include:</a:t>
                      </a:r>
                      <a:endParaRPr sz="115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Biology or Honors Biology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Physical Science, Physics, Chemistry, or Honors Chemistry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unit Chemistry, Honors Chemistry, Earth System, Environmental Science, Physics or an AP Science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additional unit science unit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D4AF3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 b="1">
                          <a:solidFill>
                            <a:srgbClr val="D4AF3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½ unit</a:t>
                      </a:r>
                      <a:endParaRPr sz="1150" b="1">
                        <a:solidFill>
                          <a:srgbClr val="D4AF3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D4AF3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(or 2 units ROTC)</a:t>
                      </a:r>
                      <a:endParaRPr sz="1150">
                        <a:solidFill>
                          <a:srgbClr val="D4AF3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½ unit</a:t>
                      </a:r>
                      <a:endParaRPr sz="115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Personal Fitness</a:t>
                      </a:r>
                      <a:endParaRPr sz="11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rgbClr val="D4AF3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 units required</a:t>
                      </a:r>
                      <a:endParaRPr sz="1150" b="1">
                        <a:solidFill>
                          <a:srgbClr val="D4AF3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rgbClr val="D4AF3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</a:t>
                      </a:r>
                      <a:r>
                        <a:rPr lang="en" sz="1150">
                          <a:solidFill>
                            <a:srgbClr val="D4AF3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– Students planning to enter post-secondary technical college, college, military, or the workforce should carefully consider how courses in these areas may affect their post-secondary options.</a:t>
                      </a:r>
                      <a:endParaRPr sz="1150">
                        <a:solidFill>
                          <a:srgbClr val="D4AF3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5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30434"/>
                        </a:lnSpc>
                        <a:spcBef>
                          <a:spcPts val="1100"/>
                        </a:spcBef>
                        <a:spcAft>
                          <a:spcPts val="20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On-screen Show (16:9)</PresentationFormat>
  <Paragraphs>185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Playfair Display</vt:lpstr>
      <vt:lpstr>Bangers</vt:lpstr>
      <vt:lpstr>Arial</vt:lpstr>
      <vt:lpstr>Century Gothic</vt:lpstr>
      <vt:lpstr>Simple Light</vt:lpstr>
      <vt:lpstr>Senior Class Meeting Presentation </vt:lpstr>
      <vt:lpstr>Agenda Meeting Items</vt:lpstr>
      <vt:lpstr>Contact Representatives </vt:lpstr>
      <vt:lpstr>Contact Representatives </vt:lpstr>
      <vt:lpstr>Contact Representatives </vt:lpstr>
      <vt:lpstr>Contact Representatives </vt:lpstr>
      <vt:lpstr>Graduation Requirements</vt:lpstr>
      <vt:lpstr>Graduation Requirements</vt:lpstr>
      <vt:lpstr>Graduation Requirements Continued . . .</vt:lpstr>
      <vt:lpstr>Graduation Requirements Continued . . .</vt:lpstr>
      <vt:lpstr>Total Credits Required to Graduate: 24</vt:lpstr>
      <vt:lpstr>Senior Pictures </vt:lpstr>
      <vt:lpstr>Senior Pictures </vt:lpstr>
      <vt:lpstr>Senior Pictures </vt:lpstr>
      <vt:lpstr>Yearbooks / ads : Online Orders only</vt:lpstr>
      <vt:lpstr>Yearbook Contact</vt:lpstr>
      <vt:lpstr>College Advisement</vt:lpstr>
      <vt:lpstr>Who Am I? What are my services? </vt:lpstr>
      <vt:lpstr>IMPORTANT DATES</vt:lpstr>
      <vt:lpstr>PAYING FOR COLLEGE </vt:lpstr>
      <vt:lpstr>HOPE/ZELL MILLER SCHOLARSHIP</vt:lpstr>
      <vt:lpstr>STAY CONNECTED </vt:lpstr>
      <vt:lpstr>Cap &amp; Gown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Class Meeting Presentation</dc:title>
  <dc:creator>Shonnon Buggs</dc:creator>
  <cp:lastModifiedBy>Melanie Hooley</cp:lastModifiedBy>
  <cp:revision>7</cp:revision>
  <dcterms:modified xsi:type="dcterms:W3CDTF">2022-09-08T17:05:33Z</dcterms:modified>
</cp:coreProperties>
</file>